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7" r:id="rId10"/>
    <p:sldId id="295" r:id="rId11"/>
    <p:sldId id="300" r:id="rId12"/>
    <p:sldId id="268" r:id="rId13"/>
    <p:sldId id="296" r:id="rId14"/>
    <p:sldId id="269" r:id="rId15"/>
    <p:sldId id="301" r:id="rId16"/>
    <p:sldId id="302" r:id="rId17"/>
    <p:sldId id="297" r:id="rId18"/>
    <p:sldId id="283" r:id="rId19"/>
    <p:sldId id="304" r:id="rId20"/>
    <p:sldId id="298" r:id="rId21"/>
    <p:sldId id="303" r:id="rId22"/>
    <p:sldId id="287" r:id="rId23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25"/>
    </p:embeddedFont>
    <p:embeddedFont>
      <p:font typeface="方正兰亭细黑_GBK" panose="02010600030101010101" charset="-122"/>
      <p:regular r:id="rId26"/>
    </p:embeddedFont>
    <p:embeddedFont>
      <p:font typeface="等线 Light" panose="02010600030101010101" pitchFamily="2" charset="-122"/>
      <p:regular r:id="rId27"/>
    </p:embeddedFont>
    <p:embeddedFont>
      <p:font typeface="微软雅黑 Light" panose="020B0502040204020203" pitchFamily="34" charset="-122"/>
      <p:regular r:id="rId28"/>
    </p:embeddedFont>
    <p:embeddedFont>
      <p:font typeface="方正兰亭黑简体" panose="02010600030101010101" charset="-122"/>
      <p:regular r:id="rId29"/>
    </p:embeddedFont>
    <p:embeddedFont>
      <p:font typeface="方正兰亭中黑_GBK" panose="02010600030101010101" charset="-122"/>
      <p:regular r:id="rId30"/>
    </p:embeddedFont>
    <p:embeddedFont>
      <p:font typeface="DINCond-Medium" charset="0"/>
      <p:regular r:id="rId31"/>
    </p:embeddedFont>
    <p:embeddedFont>
      <p:font typeface="DINCond-Black" charset="0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幼圆" panose="02010509060101010101" pitchFamily="49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75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6302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754340"/>
            <a:ext cx="52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工具小程序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E87246-6F40-44EA-9965-C36586B95EAC}"/>
              </a:ext>
            </a:extLst>
          </p:cNvPr>
          <p:cNvSpPr/>
          <p:nvPr/>
        </p:nvSpPr>
        <p:spPr>
          <a:xfrm>
            <a:off x="4345606" y="5728745"/>
            <a:ext cx="35007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—G11	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78FF1-2211-4159-80B0-CED065129DC5}"/>
              </a:ext>
            </a:extLst>
          </p:cNvPr>
          <p:cNvSpPr txBox="1"/>
          <p:nvPr/>
        </p:nvSpPr>
        <p:spPr>
          <a:xfrm>
            <a:off x="4561838" y="4338386"/>
            <a:ext cx="3068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4230" y="1417311"/>
            <a:ext cx="5123479" cy="902982"/>
            <a:chOff x="5985391" y="2495873"/>
            <a:chExt cx="5123479" cy="902982"/>
          </a:xfrm>
        </p:grpSpPr>
        <p:sp>
          <p:nvSpPr>
            <p:cNvPr id="56" name="矩形 55"/>
            <p:cNvSpPr/>
            <p:nvPr/>
          </p:nvSpPr>
          <p:spPr>
            <a:xfrm>
              <a:off x="5985391" y="2495873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 smtClean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功能需求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4229" y="2777335"/>
            <a:ext cx="5123479" cy="1263080"/>
            <a:chOff x="5985391" y="3502835"/>
            <a:chExt cx="5123479" cy="1263080"/>
          </a:xfrm>
        </p:grpSpPr>
        <p:sp>
          <p:nvSpPr>
            <p:cNvPr id="88" name="矩形 87"/>
            <p:cNvSpPr/>
            <p:nvPr/>
          </p:nvSpPr>
          <p:spPr>
            <a:xfrm>
              <a:off x="5985391" y="3502835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85391" y="3953385"/>
              <a:ext cx="5123479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订单</a:t>
              </a:r>
              <a:r>
                <a:rPr lang="zh-CN" altLang="en-US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双方</a:t>
              </a: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信息对双方以外的人保密；</a:t>
              </a:r>
            </a:p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</a:t>
              </a:r>
              <a:r>
                <a:rPr lang="zh-CN" altLang="en-US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发布后在短时间内</a:t>
              </a: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24229" y="4046439"/>
            <a:ext cx="5123480" cy="902982"/>
            <a:chOff x="5985390" y="4509797"/>
            <a:chExt cx="5123480" cy="902982"/>
          </a:xfrm>
        </p:grpSpPr>
        <p:sp>
          <p:nvSpPr>
            <p:cNvPr id="112" name="矩形 111"/>
            <p:cNvSpPr/>
            <p:nvPr/>
          </p:nvSpPr>
          <p:spPr>
            <a:xfrm>
              <a:off x="5985390" y="4509797"/>
              <a:ext cx="4176571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85391" y="4960347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该小程序能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在任意一</a:t>
              </a: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台安装了微信的手机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上使用。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608510" y="16134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608509" y="29255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647514" y="42184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1FD4B-0F93-4816-A7CF-B09108B82C35}"/>
              </a:ext>
            </a:extLst>
          </p:cNvPr>
          <p:cNvGrpSpPr/>
          <p:nvPr/>
        </p:nvGrpSpPr>
        <p:grpSpPr>
          <a:xfrm>
            <a:off x="2263233" y="5098786"/>
            <a:ext cx="5123480" cy="902982"/>
            <a:chOff x="5985390" y="3502835"/>
            <a:chExt cx="5123480" cy="90298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560C0F-E840-4299-BE52-517C09B81A88}"/>
                </a:ext>
              </a:extLst>
            </p:cNvPr>
            <p:cNvSpPr/>
            <p:nvPr/>
          </p:nvSpPr>
          <p:spPr>
            <a:xfrm>
              <a:off x="5985390" y="3502835"/>
              <a:ext cx="2354759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2B527E-08BA-4F3A-9B99-EC0FF56420E7}"/>
                </a:ext>
              </a:extLst>
            </p:cNvPr>
            <p:cNvSpPr/>
            <p:nvPr/>
          </p:nvSpPr>
          <p:spPr>
            <a:xfrm>
              <a:off x="5985391" y="3953385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用户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9CA69-35C8-4109-9111-F049BDD15C50}"/>
              </a:ext>
            </a:extLst>
          </p:cNvPr>
          <p:cNvGrpSpPr/>
          <p:nvPr/>
        </p:nvGrpSpPr>
        <p:grpSpPr>
          <a:xfrm>
            <a:off x="1647514" y="5247008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54268" y="1951011"/>
            <a:ext cx="4854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快递</a:t>
            </a:r>
            <a:r>
              <a:rPr lang="zh-CN" altLang="en-US" sz="2000" b="1" dirty="0">
                <a:solidFill>
                  <a:schemeClr val="bg1"/>
                </a:solidFill>
              </a:rPr>
              <a:t>代拿代寄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、餐饮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代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买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013CEF-C562-4AE7-9912-A42E03D2B70F}"/>
              </a:ext>
            </a:extLst>
          </p:cNvPr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BB4013-40DA-48BC-A157-8B4AC597E0EC}"/>
              </a:ext>
            </a:extLst>
          </p:cNvPr>
          <p:cNvSpPr/>
          <p:nvPr/>
        </p:nvSpPr>
        <p:spPr>
          <a:xfrm>
            <a:off x="4778003" y="7723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C9080B-6B8F-4B1E-A80B-5CFB0133A484}"/>
              </a:ext>
            </a:extLst>
          </p:cNvPr>
          <p:cNvCxnSpPr/>
          <p:nvPr/>
        </p:nvCxnSpPr>
        <p:spPr>
          <a:xfrm flipH="1">
            <a:off x="4617993" y="495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81DF5CD-9D03-4683-BA7D-662168D9BC4A}"/>
              </a:ext>
            </a:extLst>
          </p:cNvPr>
          <p:cNvSpPr/>
          <p:nvPr/>
        </p:nvSpPr>
        <p:spPr>
          <a:xfrm>
            <a:off x="1888869" y="1141654"/>
            <a:ext cx="8414261" cy="561474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经过设计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，以求客户使用方便。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2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4.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制作，运行，改错。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接同一个订单。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358494" y="168354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一般充足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445741" y="1737360"/>
            <a:ext cx="9514702" cy="42367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3*2000*5=30000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30000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123440" y="1960880"/>
            <a:ext cx="8362570" cy="336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51472" y="2320807"/>
            <a:ext cx="3118055" cy="3435757"/>
            <a:chOff x="3106100" y="2396308"/>
            <a:chExt cx="2666772" cy="2209162"/>
          </a:xfrm>
        </p:grpSpPr>
        <p:sp>
          <p:nvSpPr>
            <p:cNvPr id="47" name="矩形 46"/>
            <p:cNvSpPr/>
            <p:nvPr/>
          </p:nvSpPr>
          <p:spPr>
            <a:xfrm>
              <a:off x="3106101" y="2396308"/>
              <a:ext cx="2666771" cy="754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SE2019</a:t>
              </a:r>
              <a:r>
                <a:rPr lang="zh-CN" altLang="en-US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春</a:t>
              </a:r>
              <a:r>
                <a:rPr lang="en-US" altLang="zh-CN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-G11</a:t>
              </a:r>
              <a:r>
                <a:rPr lang="zh-CN" altLang="en-US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小组全体成员</a:t>
              </a:r>
              <a:endPara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106100" y="3151048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组长：黄寅佐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3106100" y="3885470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组员：</a:t>
              </a:r>
              <a:endParaRPr lang="en-US" altLang="zh-CN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邓国灏、李帝江</a:t>
              </a: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161810" y="2320807"/>
            <a:ext cx="3366654" cy="3435757"/>
            <a:chOff x="6161810" y="2320807"/>
            <a:chExt cx="3345872" cy="4117616"/>
          </a:xfrm>
        </p:grpSpPr>
        <p:grpSp>
          <p:nvGrpSpPr>
            <p:cNvPr id="4" name="组合 3"/>
            <p:cNvGrpSpPr/>
            <p:nvPr/>
          </p:nvGrpSpPr>
          <p:grpSpPr>
            <a:xfrm>
              <a:off x="6161810" y="2320807"/>
              <a:ext cx="3345872" cy="3100483"/>
              <a:chOff x="6342785" y="2396308"/>
              <a:chExt cx="2666772" cy="219474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6342786" y="2396308"/>
                <a:ext cx="2666771" cy="7547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项目团队建设</a:t>
                </a:r>
              </a:p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项目分工</a:t>
                </a: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6342786" y="3151049"/>
                <a:ext cx="2666771" cy="720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黄</a:t>
                </a:r>
                <a:r>
                  <a:rPr lang="zh-CN" altLang="en-US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寅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佐：文字编辑</a:t>
                </a:r>
                <a:endPara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6342785" y="3871049"/>
                <a:ext cx="2666771" cy="720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李帝江：文字编辑、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PPT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制作</a:t>
                </a:r>
                <a:endPara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161810" y="5421288"/>
              <a:ext cx="3345871" cy="101713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邓国灏：文字编辑</a:t>
              </a:r>
              <a:endPara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451472" y="91700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绩效评价</a:t>
            </a:r>
            <a:endParaRPr lang="zh-CN" altLang="en-US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370" y="2555730"/>
            <a:ext cx="9430866" cy="24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372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27462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82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84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861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949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107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431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510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869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08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8939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8510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70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9181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216784"/>
              </p:ext>
            </p:extLst>
          </p:nvPr>
        </p:nvGraphicFramePr>
        <p:xfrm>
          <a:off x="1387111" y="1978934"/>
          <a:ext cx="9938980" cy="121107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38980">
                  <a:extLst>
                    <a:ext uri="{9D8B030D-6E8A-4147-A177-3AD203B41FA5}">
                      <a16:colId xmlns:a16="http://schemas.microsoft.com/office/drawing/2014/main" val="2855165463"/>
                    </a:ext>
                  </a:extLst>
                </a:gridCol>
              </a:tblGrid>
              <a:tr h="1211073">
                <a:tc>
                  <a:txBody>
                    <a:bodyPr/>
                    <a:lstStyle/>
                    <a:p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张海蕃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牟永敏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zh-CN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第六版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北京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清华大学出版社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,2013</a:t>
                      </a:r>
                      <a:endParaRPr lang="zh-CN" altLang="zh-CN" sz="24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2129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62769" y="2775925"/>
            <a:ext cx="5432734" cy="311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24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ADA70C-C3BC-4EAA-8112-CDC1A420D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59" y="442286"/>
            <a:ext cx="2861076" cy="31355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C526-3F8D-4831-AAFC-453505E496CC}"/>
              </a:ext>
            </a:extLst>
          </p:cNvPr>
          <p:cNvSpPr txBox="1"/>
          <p:nvPr/>
        </p:nvSpPr>
        <p:spPr>
          <a:xfrm>
            <a:off x="5640899" y="3698099"/>
            <a:ext cx="5408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求购教材，依旧没人可以提供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代买餐饮、收购闲置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越来越多的需求，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却无法得到满足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84" y="1464697"/>
            <a:ext cx="3797137" cy="47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74075" y="958213"/>
            <a:ext cx="8570125" cy="5836734"/>
            <a:chOff x="-102576" y="1676113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676113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-88891" y="1691370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852E-9F08-4F0F-B69D-424C286E027D}"/>
              </a:ext>
            </a:extLst>
          </p:cNvPr>
          <p:cNvGrpSpPr/>
          <p:nvPr/>
        </p:nvGrpSpPr>
        <p:grpSpPr>
          <a:xfrm>
            <a:off x="2277984" y="263153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CDC86B6D-54A4-44FB-803B-40BC7336C625}"/>
              </a:ext>
            </a:extLst>
          </p:cNvPr>
          <p:cNvGrpSpPr/>
          <p:nvPr/>
        </p:nvGrpSpPr>
        <p:grpSpPr>
          <a:xfrm>
            <a:off x="2886136" y="1821090"/>
            <a:ext cx="6928083" cy="579668"/>
            <a:chOff x="3101250" y="2499861"/>
            <a:chExt cx="5145059" cy="57966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1"/>
              <a:ext cx="502519" cy="579668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51A190-E584-4207-9E79-E45554D8E9D8}"/>
                </a:ext>
              </a:extLst>
            </p:cNvPr>
            <p:cNvSpPr/>
            <p:nvPr/>
          </p:nvSpPr>
          <p:spPr>
            <a:xfrm>
              <a:off x="3674309" y="2595010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</a:t>
              </a:r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id="{67C906E0-63A4-4F97-A180-0D0D7BEE6CFA}"/>
              </a:ext>
            </a:extLst>
          </p:cNvPr>
          <p:cNvGrpSpPr/>
          <p:nvPr/>
        </p:nvGrpSpPr>
        <p:grpSpPr>
          <a:xfrm>
            <a:off x="2885418" y="2497490"/>
            <a:ext cx="6968972" cy="640853"/>
            <a:chOff x="3100534" y="3176261"/>
            <a:chExt cx="5108298" cy="64085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493113" cy="57546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8BB3E6-51D5-4E11-8AC4-93F10E9A373A}"/>
                </a:ext>
              </a:extLst>
            </p:cNvPr>
            <p:cNvSpPr/>
            <p:nvPr/>
          </p:nvSpPr>
          <p:spPr>
            <a:xfrm>
              <a:off x="3636832" y="323233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id="{5F5ADCB0-4565-4618-8967-313E4D3BBDC4}"/>
              </a:ext>
            </a:extLst>
          </p:cNvPr>
          <p:cNvGrpSpPr/>
          <p:nvPr/>
        </p:nvGrpSpPr>
        <p:grpSpPr>
          <a:xfrm>
            <a:off x="2885419" y="3155040"/>
            <a:ext cx="7066278" cy="584775"/>
            <a:chOff x="3100534" y="3833811"/>
            <a:chExt cx="6104760" cy="5847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2"/>
              <a:ext cx="589815" cy="563162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A44FEA-B23E-4BDC-9BF5-008D033C9E35}"/>
                </a:ext>
              </a:extLst>
            </p:cNvPr>
            <p:cNvSpPr/>
            <p:nvPr/>
          </p:nvSpPr>
          <p:spPr>
            <a:xfrm>
              <a:off x="3703420" y="38338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id="{7F1ED77E-3835-4C2A-B855-21EF5C496943}"/>
              </a:ext>
            </a:extLst>
          </p:cNvPr>
          <p:cNvGrpSpPr/>
          <p:nvPr/>
        </p:nvGrpSpPr>
        <p:grpSpPr>
          <a:xfrm>
            <a:off x="2904591" y="3817021"/>
            <a:ext cx="5857490" cy="475437"/>
            <a:chOff x="3119705" y="4495792"/>
            <a:chExt cx="4001820" cy="475437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45434" cy="475437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294AEA-669E-47B0-B6A3-B690F71684CD}"/>
                </a:ext>
              </a:extLst>
            </p:cNvPr>
            <p:cNvSpPr/>
            <p:nvPr/>
          </p:nvSpPr>
          <p:spPr>
            <a:xfrm>
              <a:off x="3634288" y="4503586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id="{E9C536DF-0385-4FF7-8970-49DD30C9227F}"/>
              </a:ext>
            </a:extLst>
          </p:cNvPr>
          <p:cNvGrpSpPr/>
          <p:nvPr/>
        </p:nvGrpSpPr>
        <p:grpSpPr>
          <a:xfrm>
            <a:off x="2895798" y="4249163"/>
            <a:ext cx="7407904" cy="1323439"/>
            <a:chOff x="3112114" y="4843980"/>
            <a:chExt cx="6396689" cy="132343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343D09-FBEC-49DE-95DB-50709FCE8881}"/>
                </a:ext>
              </a:extLst>
            </p:cNvPr>
            <p:cNvSpPr/>
            <p:nvPr/>
          </p:nvSpPr>
          <p:spPr>
            <a:xfrm>
              <a:off x="3724249" y="4843980"/>
              <a:ext cx="578455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WXML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小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程序框架设计的一套标签语言，结合小程序的基础组件、事件系统，可以构建出页面的结构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en-US" altLang="zh-CN" sz="1600" kern="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just"/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WXSS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套用于小程序的样式语言，用于描述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WXML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的组件样式，也就是视觉上的效果。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just"/>
              <a:endPara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14" y="5029396"/>
              <a:ext cx="540187" cy="625583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id="{A793FE8F-0749-4346-BA65-36EA3CB4F5F8}"/>
              </a:ext>
            </a:extLst>
          </p:cNvPr>
          <p:cNvGrpSpPr/>
          <p:nvPr/>
        </p:nvGrpSpPr>
        <p:grpSpPr>
          <a:xfrm>
            <a:off x="2969898" y="5167524"/>
            <a:ext cx="6884491" cy="666795"/>
            <a:chOff x="3122921" y="5725639"/>
            <a:chExt cx="4526533" cy="630154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921" y="5866472"/>
              <a:ext cx="403284" cy="489321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13D3E93-1176-4F8B-B454-6D987D6C72AB}"/>
                </a:ext>
              </a:extLst>
            </p:cNvPr>
            <p:cNvSpPr/>
            <p:nvPr/>
          </p:nvSpPr>
          <p:spPr>
            <a:xfrm>
              <a:off x="3560617" y="5725639"/>
              <a:ext cx="4088837" cy="319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2895798" y="5973531"/>
            <a:ext cx="720667" cy="6513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A8D023-752C-4EA4-AE00-815B5B834C95}"/>
              </a:ext>
            </a:extLst>
          </p:cNvPr>
          <p:cNvSpPr/>
          <p:nvPr/>
        </p:nvSpPr>
        <p:spPr>
          <a:xfrm>
            <a:off x="3622503" y="61041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46" y="1061614"/>
            <a:ext cx="654357" cy="654357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C9E64F8-2CA7-457F-90FC-AD9C05A7E910}"/>
              </a:ext>
            </a:extLst>
          </p:cNvPr>
          <p:cNvSpPr/>
          <p:nvPr/>
        </p:nvSpPr>
        <p:spPr>
          <a:xfrm>
            <a:off x="3657789" y="1113044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小程序的主要开发语言是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，开发者使用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来开发业务逻辑以及调用小程序的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来完成业务需求。</a:t>
            </a:r>
          </a:p>
        </p:txBody>
      </p:sp>
      <p:sp>
        <p:nvSpPr>
          <p:cNvPr id="2" name="矩形 1"/>
          <p:cNvSpPr/>
          <p:nvPr/>
        </p:nvSpPr>
        <p:spPr>
          <a:xfrm>
            <a:off x="3635598" y="53351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微信开发者工具，集成了公众号网页调试和小程序调试两种开发模式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C04C9D-58B0-4E9D-9A88-C7948703DB8C}"/>
              </a:ext>
            </a:extLst>
          </p:cNvPr>
          <p:cNvSpPr/>
          <p:nvPr/>
        </p:nvSpPr>
        <p:spPr>
          <a:xfrm>
            <a:off x="2813718" y="313630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4080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45629"/>
            <a:chOff x="1351826" y="4999520"/>
            <a:chExt cx="2869694" cy="1745629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4064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72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微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信小程序已经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30962" y="4559857"/>
            <a:ext cx="2871959" cy="1417575"/>
            <a:chOff x="9159066" y="3431792"/>
            <a:chExt cx="2871959" cy="1417575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9161331" y="3796771"/>
              <a:ext cx="286969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边学习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边做项目。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小程序兼容性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822340" y="1953037"/>
            <a:ext cx="2869694" cy="1006221"/>
            <a:chOff x="8606031" y="1882866"/>
            <a:chExt cx="2869694" cy="1006221"/>
          </a:xfrm>
        </p:grpSpPr>
        <p:sp>
          <p:nvSpPr>
            <p:cNvPr id="41" name="矩形 40"/>
            <p:cNvSpPr/>
            <p:nvPr/>
          </p:nvSpPr>
          <p:spPr>
            <a:xfrm>
              <a:off x="8647587" y="1882866"/>
              <a:ext cx="13115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目标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606031" y="2304312"/>
              <a:ext cx="28696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快递代拿代寄、闲置交易、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餐饮代买、问答、通知</a:t>
              </a:r>
              <a:endParaRPr lang="zh-CN" altLang="en-US" sz="16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71762" y="2123812"/>
            <a:ext cx="2556807" cy="1079230"/>
            <a:chOff x="1351826" y="1857488"/>
            <a:chExt cx="2556807" cy="1079230"/>
          </a:xfrm>
        </p:grpSpPr>
        <p:sp>
          <p:nvSpPr>
            <p:cNvPr id="49" name="矩形 48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05117 4.44444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04623 4.44444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886</Words>
  <Application>Microsoft Office PowerPoint</Application>
  <PresentationFormat>宽屏</PresentationFormat>
  <Paragraphs>181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Microsoft YaHei Light</vt:lpstr>
      <vt:lpstr>方正兰亭细黑_GBK</vt:lpstr>
      <vt:lpstr>等线 Light</vt:lpstr>
      <vt:lpstr>微软雅黑 Light</vt:lpstr>
      <vt:lpstr>方正兰亭黑简体</vt:lpstr>
      <vt:lpstr>方正兰亭中黑_GBK</vt:lpstr>
      <vt:lpstr>arial</vt:lpstr>
      <vt:lpstr>DINCond-Medium</vt:lpstr>
      <vt:lpstr>DINCond-Black</vt:lpstr>
      <vt:lpstr>微软雅黑</vt:lpstr>
      <vt:lpstr>DINPro-Light</vt:lpstr>
      <vt:lpstr>等线</vt:lpstr>
      <vt:lpstr>arial</vt:lpstr>
      <vt:lpstr>幼圆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黄 寅佐</cp:lastModifiedBy>
  <cp:revision>5</cp:revision>
  <dcterms:created xsi:type="dcterms:W3CDTF">2016-06-29T05:42:32Z</dcterms:created>
  <dcterms:modified xsi:type="dcterms:W3CDTF">2019-03-22T16:21:09Z</dcterms:modified>
</cp:coreProperties>
</file>